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47"/>
  </p:notesMasterIdLst>
  <p:sldIdLst>
    <p:sldId id="323" r:id="rId2"/>
    <p:sldId id="403" r:id="rId3"/>
    <p:sldId id="452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53" r:id="rId13"/>
    <p:sldId id="454" r:id="rId14"/>
    <p:sldId id="455" r:id="rId15"/>
    <p:sldId id="456" r:id="rId16"/>
    <p:sldId id="414" r:id="rId17"/>
    <p:sldId id="420" r:id="rId18"/>
    <p:sldId id="415" r:id="rId19"/>
    <p:sldId id="424" r:id="rId20"/>
    <p:sldId id="421" r:id="rId21"/>
    <p:sldId id="422" r:id="rId22"/>
    <p:sldId id="423" r:id="rId23"/>
    <p:sldId id="458" r:id="rId24"/>
    <p:sldId id="419" r:id="rId25"/>
    <p:sldId id="417" r:id="rId26"/>
    <p:sldId id="418" r:id="rId27"/>
    <p:sldId id="448" r:id="rId28"/>
    <p:sldId id="449" r:id="rId29"/>
    <p:sldId id="450" r:id="rId30"/>
    <p:sldId id="451" r:id="rId31"/>
    <p:sldId id="439" r:id="rId32"/>
    <p:sldId id="440" r:id="rId33"/>
    <p:sldId id="441" r:id="rId34"/>
    <p:sldId id="442" r:id="rId35"/>
    <p:sldId id="443" r:id="rId36"/>
    <p:sldId id="444" r:id="rId37"/>
    <p:sldId id="445" r:id="rId38"/>
    <p:sldId id="446" r:id="rId39"/>
    <p:sldId id="447" r:id="rId40"/>
    <p:sldId id="436" r:id="rId41"/>
    <p:sldId id="413" r:id="rId42"/>
    <p:sldId id="412" r:id="rId43"/>
    <p:sldId id="457" r:id="rId44"/>
    <p:sldId id="437" r:id="rId45"/>
    <p:sldId id="43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50000" autoAdjust="0"/>
  </p:normalViewPr>
  <p:slideViewPr>
    <p:cSldViewPr snapToGrid="0" snapToObjects="1">
      <p:cViewPr>
        <p:scale>
          <a:sx n="98" d="100"/>
          <a:sy n="98" d="100"/>
        </p:scale>
        <p:origin x="144" y="464"/>
      </p:cViewPr>
      <p:guideLst>
        <p:guide orient="horz" pos="2160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57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 smtClean="0"/>
              <a:t>Lecture #: Lecture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24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2400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6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6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433235" y="526714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0258" y="6331054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64169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95B39-179D-8647-8689-2EE25E605572}" type="datetime1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1235F-66CD-E248-BE58-BA79CA94DB79}" type="datetime1">
              <a:rPr lang="en-US" smtClean="0"/>
              <a:t>10/22/18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29160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67608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F7204-7D56-A24F-8B59-09D71B9522EA}" type="datetime1">
              <a:rPr lang="en-US" smtClean="0"/>
              <a:t>10/22/18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88819" y="637139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E763-D5D1-584E-8850-0193502B9A20}" type="datetime1">
              <a:rPr lang="en-US" smtClean="0"/>
              <a:t>10/22/18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6" name="Picture 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7" name="Picture 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100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100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100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43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38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3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3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4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46.emf"/><Relationship Id="rId5" Type="http://schemas.openxmlformats.org/officeDocument/2006/relationships/image" Target="../media/image4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49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50.emf"/><Relationship Id="rId7" Type="http://schemas.openxmlformats.org/officeDocument/2006/relationships/image" Target="../media/image51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52.emf"/><Relationship Id="rId5" Type="http://schemas.openxmlformats.org/officeDocument/2006/relationships/image" Target="../media/image53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17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/>
              <a:t>2</a:t>
            </a:r>
            <a:r>
              <a:rPr lang="en-US" dirty="0" smtClean="0"/>
              <a:t>: Neural Networks; 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19417" y="6323020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nodes.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12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4581558" y="3934985"/>
            <a:ext cx="312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0223" y="3883115"/>
            <a:ext cx="6604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46009" y="3244334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Karla" charset="0"/>
                <a:ea typeface="Karla" charset="0"/>
                <a:cs typeface="Karla" charset="0"/>
              </a:rPr>
              <a:t>m nodes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190992" y="1427024"/>
            <a:ext cx="140455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400" i="1" dirty="0">
                <a:latin typeface="Cambria Math" charset="0"/>
                <a:ea typeface="Cambria Math" charset="0"/>
                <a:cs typeface="Cambria Math" charset="0"/>
              </a:rPr>
              <a:t>m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 nodes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321200" y="6312223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is specified by the data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Rectangle 39"/>
          <p:cNvSpPr/>
          <p:nvPr/>
        </p:nvSpPr>
        <p:spPr>
          <a:xfrm rot="16200000">
            <a:off x="-469182" y="3619885"/>
            <a:ext cx="292740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Number of inputs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d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60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93298"/>
            <a:ext cx="685800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3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84172" y="1312911"/>
            <a:ext cx="6369986" cy="5545089"/>
            <a:chOff x="4804538" y="1974385"/>
            <a:chExt cx="4609094" cy="40122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4538" y="1974386"/>
              <a:ext cx="2759565" cy="384976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919184" y="5686531"/>
              <a:ext cx="1494448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rgbClr val="7F7F7F"/>
                  </a:solidFill>
                </a:rPr>
                <a:t>(</a:t>
              </a:r>
              <a:r>
                <a:rPr lang="en-US" sz="1350" dirty="0" err="1">
                  <a:solidFill>
                    <a:srgbClr val="7F7F7F"/>
                  </a:solidFill>
                </a:rPr>
                <a:t>Goodfellow</a:t>
              </a:r>
              <a:r>
                <a:rPr lang="en-US" sz="1350" dirty="0">
                  <a:solidFill>
                    <a:srgbClr val="7F7F7F"/>
                  </a:solidFill>
                </a:rPr>
                <a:t> 2016)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04539" y="1974385"/>
              <a:ext cx="1187009" cy="62581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8878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498" y="1484552"/>
            <a:ext cx="6254803" cy="475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Hand-written digit recognition: MNIST data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6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780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Activation function</a:t>
            </a:r>
            <a:endParaRPr lang="en-US" sz="2400" b="1" dirty="0" smtClean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1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  <a:p>
                <a:endParaRPr lang="en-US" sz="2000" dirty="0"/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E</a:t>
                </a:r>
                <a:r>
                  <a:rPr lang="en-US" sz="2400" dirty="0" smtClean="0">
                    <a:latin typeface="Calibri"/>
                    <a:cs typeface="Calibri"/>
                  </a:rPr>
                  <a:t>nsures not linearity</a:t>
                </a:r>
                <a:endParaRPr lang="en-US" i="1" dirty="0">
                  <a:latin typeface="Times"/>
                  <a:cs typeface="Time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800" i="1" dirty="0" smtClean="0">
                    <a:latin typeface="Times"/>
                    <a:cs typeface="Times"/>
                  </a:rPr>
                  <a:t>	</a:t>
                </a:r>
                <a:r>
                  <a:rPr lang="en-US" dirty="0">
                    <a:latin typeface="Calibri"/>
                    <a:cs typeface="Calibri"/>
                  </a:rPr>
                  <a:t>Ensure gradients remain large through hidden unit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leaky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Generalized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 </a:t>
                </a:r>
                <a:r>
                  <a:rPr lang="en-US" dirty="0" err="1" smtClean="0">
                    <a:latin typeface="Calibri"/>
                    <a:cs typeface="Calibri"/>
                  </a:rPr>
                  <a:t>MaxOut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>
                    <a:latin typeface="Calibri"/>
                    <a:cs typeface="Calibri"/>
                  </a:rPr>
                  <a:t>softplus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 smtClean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tanh</a:t>
                </a:r>
                <a:endParaRPr lang="en-US" dirty="0" smtClean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swish 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sz="1800" dirty="0"/>
                  <a:t>	</a:t>
                </a: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86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  <a:p>
                <a:endParaRPr lang="en-US" sz="2000" dirty="0"/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E</a:t>
                </a:r>
                <a:r>
                  <a:rPr lang="en-US" sz="2400" dirty="0" smtClean="0">
                    <a:latin typeface="Calibri"/>
                    <a:cs typeface="Calibri"/>
                  </a:rPr>
                  <a:t>nsures </a:t>
                </a:r>
                <a:r>
                  <a:rPr lang="en-US" sz="2400" b="1" dirty="0" smtClean="0">
                    <a:latin typeface="Calibri"/>
                    <a:cs typeface="Calibri"/>
                  </a:rPr>
                  <a:t>not linearity</a:t>
                </a:r>
                <a:endParaRPr lang="en-US" b="1" i="1" dirty="0">
                  <a:latin typeface="Times"/>
                  <a:cs typeface="Time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800" i="1" dirty="0" smtClean="0">
                    <a:latin typeface="Times"/>
                    <a:cs typeface="Times"/>
                  </a:rPr>
                  <a:t>	</a:t>
                </a:r>
                <a:r>
                  <a:rPr lang="en-US" dirty="0">
                    <a:latin typeface="Calibri"/>
                    <a:cs typeface="Calibri"/>
                  </a:rPr>
                  <a:t>Ensure gradients remain large through hidden unit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leaky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Generalized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 </a:t>
                </a:r>
                <a:r>
                  <a:rPr lang="en-US" dirty="0" err="1" smtClean="0">
                    <a:latin typeface="Calibri"/>
                    <a:cs typeface="Calibri"/>
                  </a:rPr>
                  <a:t>MaxOut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>
                    <a:latin typeface="Calibri"/>
                    <a:cs typeface="Calibri"/>
                  </a:rPr>
                  <a:t>softplus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 smtClean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tanh</a:t>
                </a:r>
                <a:endParaRPr lang="en-US" dirty="0" smtClean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swish 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sz="1800" dirty="0"/>
                  <a:t>	</a:t>
                </a: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15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Architecture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Optimizer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503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Linear models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Can be fit efficiently (via convex optimization)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Limited model capacity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Alternative:</a:t>
                </a:r>
              </a:p>
              <a:p>
                <a:pPr>
                  <a:spcAft>
                    <a:spcPts val="600"/>
                  </a:spcAft>
                </a:pPr>
                <a:endParaRPr lang="en-US" sz="4800" dirty="0"/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800" dirty="0" smtClean="0"/>
                  <a:t> is a </a:t>
                </a:r>
                <a:r>
                  <a:rPr lang="en-US" sz="2800" i="1" dirty="0" smtClean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:endParaRPr lang="en-US" dirty="0" smtClean="0"/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 rotWithShape="0">
                <a:blip r:embed="rId4"/>
                <a:stretch>
                  <a:fillRect l="-1481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498467"/>
              </p:ext>
            </p:extLst>
          </p:nvPr>
        </p:nvGraphicFramePr>
        <p:xfrm>
          <a:off x="4667779" y="2964508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95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67779" y="2964508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273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Manually engineer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800" dirty="0" smtClean="0"/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Domain specific, enormous human effort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sz="2800" dirty="0" smtClean="0"/>
                  <a:t>Generic transform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Maps to a higher-dimensional space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/>
                  <a:t>Kernel methods: e.g. RBF kernels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dirty="0" smtClean="0">
                    <a:solidFill>
                      <a:srgbClr val="0000FF"/>
                    </a:solidFill>
                  </a:rPr>
                  <a:t>Cannot encode enough prior information</a:t>
                </a:r>
              </a:p>
              <a:p>
                <a:pPr lvl="1"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 b="-61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58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θ</m:t>
                    </m:r>
                  </m:oMath>
                </a14:m>
                <a:r>
                  <a:rPr lang="en-US" sz="2400" dirty="0" smtClean="0"/>
                  <a:t> are parameters of the transform</a:t>
                </a:r>
              </a:p>
              <a:p>
                <a:pPr marL="457200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defines hidden layers 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/>
                  <a:t>Non-convex optimization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/>
                  <a:t>Can encode prior beliefs, generalizes well </a:t>
                </a:r>
                <a:endParaRPr lang="en-US" sz="2400" dirty="0"/>
              </a:p>
              <a:p>
                <a:pPr lvl="1"/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26" t="-2305" b="-59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196694" y="1778363"/>
          <a:ext cx="36004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9" name="Equation" r:id="rId4" imgW="1168400" imgH="228600" progId="Equation.3">
                  <p:embed/>
                </p:oleObj>
              </mc:Choice>
              <mc:Fallback>
                <p:oleObj name="Equation" r:id="rId4" imgW="1168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6694" y="1778363"/>
                        <a:ext cx="3600450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2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6000" dirty="0"/>
              </a:p>
              <a:p>
                <a:endParaRPr lang="en-US" sz="2000" dirty="0"/>
              </a:p>
              <a:p>
                <a:r>
                  <a:rPr lang="en-US" sz="2400" dirty="0" smtClean="0">
                    <a:latin typeface="Calibri"/>
                    <a:cs typeface="Calibri"/>
                  </a:rPr>
                  <a:t>The activation function should: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E</a:t>
                </a:r>
                <a:r>
                  <a:rPr lang="en-US" sz="2400" dirty="0" smtClean="0">
                    <a:latin typeface="Calibri"/>
                    <a:cs typeface="Calibri"/>
                  </a:rPr>
                  <a:t>nsures not linearity</a:t>
                </a:r>
                <a:endParaRPr lang="en-US" i="1" dirty="0">
                  <a:latin typeface="Times"/>
                  <a:cs typeface="Times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1800" i="1" dirty="0" smtClean="0">
                    <a:latin typeface="Times"/>
                    <a:cs typeface="Times"/>
                  </a:rPr>
                  <a:t>	</a:t>
                </a:r>
                <a:r>
                  <a:rPr lang="en-US" dirty="0">
                    <a:latin typeface="Calibri"/>
                    <a:cs typeface="Calibri"/>
                  </a:rPr>
                  <a:t>Ensure gradients remain large through hidden unit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</a:p>
              <a:p>
                <a:r>
                  <a:rPr lang="en-US" b="1" dirty="0">
                    <a:latin typeface="Calibri"/>
                    <a:cs typeface="Calibri"/>
                  </a:rPr>
                  <a:t>Common choices are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Sigmoid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leaky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Generalized </a:t>
                </a:r>
                <a:r>
                  <a:rPr lang="en-US" dirty="0" err="1" smtClean="0">
                    <a:latin typeface="Calibri"/>
                    <a:cs typeface="Calibri"/>
                  </a:rPr>
                  <a:t>ReLU</a:t>
                </a:r>
                <a:r>
                  <a:rPr lang="en-US" dirty="0" smtClean="0">
                    <a:latin typeface="Calibri"/>
                    <a:cs typeface="Calibri"/>
                  </a:rPr>
                  <a:t>,  </a:t>
                </a:r>
                <a:r>
                  <a:rPr lang="en-US" dirty="0" err="1" smtClean="0">
                    <a:latin typeface="Calibri"/>
                    <a:cs typeface="Calibri"/>
                  </a:rPr>
                  <a:t>MaxOut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err="1">
                    <a:latin typeface="Calibri"/>
                    <a:cs typeface="Calibri"/>
                  </a:rPr>
                  <a:t>softplus</a:t>
                </a:r>
                <a:endParaRPr lang="en-US" dirty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 smtClean="0">
                    <a:latin typeface="Calibri"/>
                    <a:cs typeface="Calibri"/>
                  </a:rPr>
                  <a:t>	</a:t>
                </a:r>
                <a:r>
                  <a:rPr lang="en-US" dirty="0" err="1" smtClean="0">
                    <a:latin typeface="Calibri"/>
                    <a:cs typeface="Calibri"/>
                  </a:rPr>
                  <a:t>tanh</a:t>
                </a:r>
                <a:endParaRPr lang="en-US" dirty="0" smtClean="0">
                  <a:latin typeface="Calibri"/>
                  <a:cs typeface="Calibri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dirty="0" smtClean="0">
                    <a:latin typeface="Calibri"/>
                    <a:cs typeface="Calibri"/>
                  </a:rPr>
                  <a:t>swish </a:t>
                </a:r>
              </a:p>
              <a:p>
                <a:r>
                  <a:rPr lang="en-US" dirty="0">
                    <a:latin typeface="Calibri"/>
                    <a:cs typeface="Calibri"/>
                  </a:rPr>
                  <a:t>	</a:t>
                </a:r>
                <a:r>
                  <a:rPr lang="en-US" sz="1800" dirty="0"/>
                  <a:t>	</a:t>
                </a:r>
                <a:endParaRPr lang="en-US" sz="18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4396" y="896460"/>
                <a:ext cx="9712644" cy="866160"/>
              </a:xfrm>
              <a:blipFill rotWithShape="0">
                <a:blip r:embed="rId2"/>
                <a:stretch>
                  <a:fillRect l="-1004" b="-5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18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r>
              <a:rPr lang="en-US" dirty="0" smtClean="0"/>
              <a:t> and </a:t>
            </a:r>
            <a:r>
              <a:rPr lang="en-US" dirty="0" err="1" smtClean="0"/>
              <a:t>Softplus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78777" y="3252651"/>
            <a:ext cx="121484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183" y="600169"/>
            <a:ext cx="7315200" cy="365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50210" y="319672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ambria Math" charset="0"/>
                <a:ea typeface="Cambria Math" charset="0"/>
                <a:cs typeface="Cambria Math" charset="0"/>
              </a:rPr>
              <a:t>-b/W</a:t>
            </a:r>
            <a:endParaRPr lang="en-US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83" y="600169"/>
            <a:ext cx="7315200" cy="365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2183" y="3429000"/>
            <a:ext cx="7315200" cy="3657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09" y="3429000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6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Generalization: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E.g. Absolute value </a:t>
                </a:r>
                <a:r>
                  <a:rPr lang="en-US" sz="2400" dirty="0" err="1" smtClean="0"/>
                  <a:t>ReLU</a:t>
                </a:r>
                <a:r>
                  <a:rPr lang="en-US" sz="2400" dirty="0" smtClean="0"/>
                  <a:t>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  <a:blipFill rotWithShape="0">
                <a:blip r:embed="rId3"/>
                <a:stretch>
                  <a:fillRect l="-111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869556" y="1940267"/>
          <a:ext cx="6452887" cy="652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8" name="Equation" r:id="rId4" imgW="2133600" imgH="215900" progId="Equation.3">
                  <p:embed/>
                </p:oleObj>
              </mc:Choice>
              <mc:Fallback>
                <p:oleObj name="Equation" r:id="rId4" imgW="2133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9556" y="1940267"/>
                        <a:ext cx="6452887" cy="652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709830" y="2895220"/>
          <a:ext cx="32924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69" name="Equation" r:id="rId6" imgW="1295400" imgH="215900" progId="Equation.3">
                  <p:embed/>
                </p:oleObj>
              </mc:Choice>
              <mc:Fallback>
                <p:oleObj name="Equation" r:id="rId6" imgW="1295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09830" y="2895220"/>
                        <a:ext cx="3292475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5264640" y="3635233"/>
            <a:ext cx="2803926" cy="2378225"/>
            <a:chOff x="5147918" y="4151535"/>
            <a:chExt cx="2803926" cy="2378225"/>
          </a:xfrm>
        </p:grpSpPr>
        <p:grpSp>
          <p:nvGrpSpPr>
            <p:cNvPr id="13" name="Group 12"/>
            <p:cNvGrpSpPr/>
            <p:nvPr/>
          </p:nvGrpSpPr>
          <p:grpSpPr>
            <a:xfrm>
              <a:off x="5147918" y="4151535"/>
              <a:ext cx="2803926" cy="2348657"/>
              <a:chOff x="3623918" y="4509343"/>
              <a:chExt cx="2400472" cy="1988615"/>
            </a:xfrm>
          </p:grpSpPr>
          <p:cxnSp>
            <p:nvCxnSpPr>
              <p:cNvPr id="8" name="Straight Connector 7"/>
              <p:cNvCxnSpPr/>
              <p:nvPr/>
            </p:nvCxnSpPr>
            <p:spPr>
              <a:xfrm rot="18900000">
                <a:off x="4035775" y="5503649"/>
                <a:ext cx="198861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2700000">
                <a:off x="2629610" y="5503651"/>
                <a:ext cx="198861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5827464" y="61604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622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Directly learn the activation function</a:t>
            </a:r>
          </a:p>
          <a:p>
            <a:pPr lvl="1"/>
            <a:r>
              <a:rPr lang="en-US" sz="2000" dirty="0" smtClean="0"/>
              <a:t>Max of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 linear functions</a:t>
            </a:r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456816" y="2174724"/>
          <a:ext cx="4765346" cy="911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7" name="Equation" r:id="rId3" imgW="1460500" imgH="279400" progId="Equation.3">
                  <p:embed/>
                </p:oleObj>
              </mc:Choice>
              <mc:Fallback>
                <p:oleObj name="Equation" r:id="rId3" imgW="1460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56816" y="2174724"/>
                        <a:ext cx="4765346" cy="911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129" y="3302907"/>
            <a:ext cx="5993579" cy="2755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0671" y="4907811"/>
            <a:ext cx="1426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Line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8327" y="4259363"/>
            <a:ext cx="909986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1</a:t>
            </a:r>
            <a:r>
              <a:rPr lang="en-US" sz="2400" dirty="0"/>
              <a:t>, β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0671" y="4219230"/>
            <a:ext cx="13012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3</a:t>
            </a:r>
            <a:r>
              <a:rPr lang="en-US" sz="2400" dirty="0"/>
              <a:t>, β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40543" y="5591142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2</a:t>
            </a:r>
            <a:r>
              <a:rPr lang="en-US" sz="2400" dirty="0"/>
              <a:t>, β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50492" y="4852478"/>
            <a:ext cx="226160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smtClean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61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1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25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Cross-entropy between training data and model distribution (i.e. </a:t>
            </a:r>
            <a:r>
              <a:rPr lang="en-US" sz="2400" dirty="0" smtClean="0">
                <a:solidFill>
                  <a:srgbClr val="0000FF"/>
                </a:solidFill>
              </a:rPr>
              <a:t>negative log-likelihood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Do not need to design separate loss functions </a:t>
            </a:r>
          </a:p>
          <a:p>
            <a:r>
              <a:rPr lang="en-US" sz="2400" dirty="0" smtClean="0"/>
              <a:t>Gradient of cost function must be large enough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949" y="2148471"/>
            <a:ext cx="6311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7" y="1083937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squared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032125" y="2603727"/>
          <a:ext cx="1873250" cy="866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3" imgW="850900" imgH="393700" progId="Equation.3">
                  <p:embed/>
                </p:oleObj>
              </mc:Choice>
              <mc:Fallback>
                <p:oleObj name="Equation" r:id="rId3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2125" y="2603727"/>
                        <a:ext cx="1873250" cy="866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569075" y="2757488"/>
          <a:ext cx="28511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5" imgW="1295400" imgH="254000" progId="Equation.3">
                  <p:embed/>
                </p:oleObj>
              </mc:Choice>
              <mc:Fallback>
                <p:oleObj name="Equation" r:id="rId5" imgW="1295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69075" y="2757488"/>
                        <a:ext cx="285115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4082811"/>
            <a:ext cx="9144000" cy="204335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6" y="3889376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69076" y="3521016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546" y="983807"/>
            <a:ext cx="10327008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800" b="1" dirty="0" smtClean="0"/>
              <a:t>Anatomy of a NN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Design choices 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Activation </a:t>
            </a:r>
            <a:r>
              <a:rPr lang="en-US" sz="2400" dirty="0"/>
              <a:t>function</a:t>
            </a:r>
            <a:endParaRPr lang="en-US" sz="2400" dirty="0">
              <a:solidFill>
                <a:srgbClr val="0000FF"/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function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Output units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Architecture</a:t>
            </a:r>
          </a:p>
          <a:p>
            <a:pPr lvl="1">
              <a:spcAft>
                <a:spcPts val="1200"/>
              </a:spcAft>
            </a:pPr>
            <a:r>
              <a:rPr lang="en-US" sz="2400" dirty="0"/>
              <a:t>Optimizer</a:t>
            </a:r>
          </a:p>
          <a:p>
            <a:pPr>
              <a:spcAft>
                <a:spcPts val="12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11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cross-entropy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616325" y="2798763"/>
          <a:ext cx="517048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7" name="Equation" r:id="rId3" imgW="2349500" imgH="215900" progId="Equation.3">
                  <p:embed/>
                </p:oleObj>
              </mc:Choice>
              <mc:Fallback>
                <p:oleObj name="Equation" r:id="rId3" imgW="2349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6325" y="2798763"/>
                        <a:ext cx="5170488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07125" y="3521016"/>
            <a:ext cx="312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800000"/>
                </a:solidFill>
              </a:rPr>
              <a:t>log undoes </a:t>
            </a:r>
            <a:r>
              <a:rPr lang="en-US" sz="2400" i="1" dirty="0" err="1">
                <a:solidFill>
                  <a:srgbClr val="800000"/>
                </a:solidFill>
              </a:rPr>
              <a:t>exp</a:t>
            </a:r>
            <a:endParaRPr lang="en-US" sz="2400" i="1" dirty="0">
              <a:solidFill>
                <a:srgbClr val="8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081850"/>
            <a:ext cx="9144000" cy="204907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5" y="3889375"/>
            <a:ext cx="269876" cy="7302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6191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57876" y="6116578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492752" y="5738813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366250" y="5803047"/>
            <a:ext cx="476251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88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1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19086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/>
                <a:gridCol w="2094865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48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80"/>
            <a:ext cx="4426038" cy="1365070"/>
            <a:chOff x="2873754" y="2266407"/>
            <a:chExt cx="5945568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541026" y="2787852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⟹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i="1">
                          <a:latin typeface="Cambria Math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𝜙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069" y="1195316"/>
                <a:ext cx="5934253" cy="7062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419" y="4807484"/>
                <a:ext cx="93192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307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71570" y="4737411"/>
            <a:ext cx="207171" cy="436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96000" y="3918857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OUTPUT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409" y="4754755"/>
                <a:ext cx="913712" cy="461665"/>
              </a:xfrm>
              <a:prstGeom prst="rect">
                <a:avLst/>
              </a:prstGeom>
              <a:blipFill rotWithShape="0">
                <a:blip r:embed="rId4"/>
                <a:stretch>
                  <a:fillRect r="-133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607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0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00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 multi-class problem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69918" y="2266280"/>
            <a:ext cx="4426038" cy="1365070"/>
            <a:chOff x="2873754" y="2266407"/>
            <a:chExt cx="5945568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541026" y="2787852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993782" y="4365533"/>
            <a:ext cx="4426038" cy="1365070"/>
            <a:chOff x="2873754" y="2266407"/>
            <a:chExt cx="5945568" cy="1828800"/>
          </a:xfrm>
        </p:grpSpPr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009320" y="2266407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3326295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977269" y="3167744"/>
              <a:ext cx="1563756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73754" y="2761347"/>
              <a:ext cx="2782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mbria Math" charset="0"/>
                  <a:ea typeface="Cambria Math" charset="0"/>
                  <a:cs typeface="Cambria Math" charset="0"/>
                </a:rPr>
                <a:t>X</a:t>
              </a:r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541026" y="2787852"/>
              <a:ext cx="278296" cy="783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𝜙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506" y="4754755"/>
                <a:ext cx="932948" cy="5120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>
            <a:spLocks noChangeAspect="1"/>
          </p:cNvSpPr>
          <p:nvPr/>
        </p:nvSpPr>
        <p:spPr>
          <a:xfrm>
            <a:off x="6327562" y="4355782"/>
            <a:ext cx="1361407" cy="136507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907468" y="5020973"/>
            <a:ext cx="116410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11873" y="3858215"/>
            <a:ext cx="199278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>OUTPUT UNIT</a:t>
            </a:r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/>
              <p:cNvSpPr/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SoftMax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343" y="4754755"/>
                <a:ext cx="1317989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8978357" y="4408634"/>
                <a:ext cx="2864351" cy="11539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357" y="4408634"/>
                <a:ext cx="2864351" cy="115390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28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2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01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46035" y="2316480"/>
          <a:ext cx="874343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69083"/>
                <a:gridCol w="2236189"/>
                <a:gridCol w="2169083"/>
                <a:gridCol w="216908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Output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 Distribution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r>
                        <a:rPr lang="en-US" baseline="0" dirty="0" smtClean="0"/>
                        <a:t> 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r>
                        <a:rPr lang="en-US" baseline="0" dirty="0" smtClean="0"/>
                        <a:t> Function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Bernoulli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Binary</a:t>
                      </a:r>
                      <a:r>
                        <a:rPr lang="en-US" baseline="0" dirty="0" smtClean="0"/>
                        <a:t> 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Multinoulli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Softmax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Cross Entropy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Gaussian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Arbitrary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GANS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49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artificial neural network (ANN)</a:t>
            </a:r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10107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36612"/>
            <a:ext cx="27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0831" y="1579734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input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47894" y="1364290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node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91648" y="1579733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2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Activation function</a:t>
            </a:r>
            <a:endParaRPr 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Loss function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Output units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Optimizer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48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in action. Some examples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339491" y="1287918"/>
            <a:ext cx="4009405" cy="2000983"/>
            <a:chOff x="1722506" y="2129588"/>
            <a:chExt cx="6332341" cy="3160296"/>
          </a:xfrm>
        </p:grpSpPr>
        <p:grpSp>
          <p:nvGrpSpPr>
            <p:cNvPr id="50" name="Group 49"/>
            <p:cNvGrpSpPr/>
            <p:nvPr/>
          </p:nvGrpSpPr>
          <p:grpSpPr>
            <a:xfrm>
              <a:off x="1722506" y="2129589"/>
              <a:ext cx="2576623" cy="1179095"/>
              <a:chOff x="3312867" y="1299411"/>
              <a:chExt cx="3996394" cy="1828800"/>
            </a:xfrm>
          </p:grpSpPr>
          <p:sp>
            <p:nvSpPr>
              <p:cNvPr id="51" name="Oval 50"/>
              <p:cNvSpPr>
                <a:spLocks noChangeAspect="1"/>
              </p:cNvSpPr>
              <p:nvPr/>
            </p:nvSpPr>
            <p:spPr>
              <a:xfrm>
                <a:off x="3312867" y="1299411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Arrow Connector 51"/>
              <p:cNvCxnSpPr>
                <a:stCxn id="52" idx="6"/>
                <a:endCxn id="62" idx="2"/>
              </p:cNvCxnSpPr>
              <p:nvPr/>
            </p:nvCxnSpPr>
            <p:spPr>
              <a:xfrm flipV="1">
                <a:off x="5141667" y="2213810"/>
                <a:ext cx="2167594" cy="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/>
            <p:cNvGrpSpPr/>
            <p:nvPr/>
          </p:nvGrpSpPr>
          <p:grpSpPr>
            <a:xfrm>
              <a:off x="1743771" y="4110789"/>
              <a:ext cx="2555358" cy="1179095"/>
              <a:chOff x="3312867" y="1299411"/>
              <a:chExt cx="3963412" cy="1828800"/>
            </a:xfrm>
          </p:grpSpPr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3312867" y="1299411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Arrow Connector 54"/>
              <p:cNvCxnSpPr>
                <a:stCxn id="59" idx="6"/>
                <a:endCxn id="65" idx="2"/>
              </p:cNvCxnSpPr>
              <p:nvPr/>
            </p:nvCxnSpPr>
            <p:spPr>
              <a:xfrm flipV="1">
                <a:off x="5141667" y="2213810"/>
                <a:ext cx="2134612" cy="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4299129" y="2129588"/>
              <a:ext cx="2576623" cy="1458341"/>
              <a:chOff x="3312867" y="1299411"/>
              <a:chExt cx="3996394" cy="2261916"/>
            </a:xfrm>
          </p:grpSpPr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3312867" y="1299411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Arrow Connector 57"/>
              <p:cNvCxnSpPr>
                <a:stCxn id="62" idx="6"/>
              </p:cNvCxnSpPr>
              <p:nvPr/>
            </p:nvCxnSpPr>
            <p:spPr>
              <a:xfrm>
                <a:off x="5141667" y="2213812"/>
                <a:ext cx="2167594" cy="1347515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4299129" y="3587929"/>
              <a:ext cx="2576623" cy="1701954"/>
              <a:chOff x="3312867" y="488446"/>
              <a:chExt cx="3996394" cy="2639765"/>
            </a:xfrm>
          </p:grpSpPr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3312867" y="1299411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Arrow Connector 60"/>
              <p:cNvCxnSpPr>
                <a:stCxn id="65" idx="6"/>
              </p:cNvCxnSpPr>
              <p:nvPr/>
            </p:nvCxnSpPr>
            <p:spPr>
              <a:xfrm flipV="1">
                <a:off x="5141667" y="488446"/>
                <a:ext cx="2167594" cy="17253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Arrow Connector 61"/>
            <p:cNvCxnSpPr>
              <a:stCxn id="52" idx="6"/>
              <a:endCxn id="65" idx="2"/>
            </p:cNvCxnSpPr>
            <p:nvPr/>
          </p:nvCxnSpPr>
          <p:spPr>
            <a:xfrm>
              <a:off x="2901601" y="2719137"/>
              <a:ext cx="1397528" cy="198119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9" idx="6"/>
              <a:endCxn id="62" idx="2"/>
            </p:cNvCxnSpPr>
            <p:nvPr/>
          </p:nvCxnSpPr>
          <p:spPr>
            <a:xfrm flipV="1">
              <a:off x="2922866" y="2719136"/>
              <a:ext cx="1376263" cy="198120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6875752" y="2998381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985387" y="254442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5387" y="2544425"/>
                  <a:ext cx="695861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82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1755677" y="4561835"/>
                  <a:ext cx="113401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5677" y="4561835"/>
                  <a:ext cx="113401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793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7122253" y="3409635"/>
                  <a:ext cx="686092" cy="28475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2253" y="3409635"/>
                  <a:ext cx="686092" cy="28475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36667" r="-43662" b="-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70" b="-82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778" b="-82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88899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in action. Some examples</a:t>
            </a:r>
            <a:endParaRPr lang="en-US" dirty="0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4360802" y="1192379"/>
            <a:ext cx="746560" cy="746558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8" idx="6"/>
            <a:endCxn id="14" idx="2"/>
          </p:cNvCxnSpPr>
          <p:nvPr/>
        </p:nvCxnSpPr>
        <p:spPr>
          <a:xfrm flipV="1">
            <a:off x="5107362" y="1278716"/>
            <a:ext cx="884863" cy="28694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4374266" y="2446801"/>
            <a:ext cx="746560" cy="746558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992225" y="905436"/>
            <a:ext cx="746560" cy="746559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4" idx="6"/>
            <a:endCxn id="21" idx="2"/>
          </p:cNvCxnSpPr>
          <p:nvPr/>
        </p:nvCxnSpPr>
        <p:spPr>
          <a:xfrm>
            <a:off x="6738785" y="1278716"/>
            <a:ext cx="844471" cy="91354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>
            <a:spLocks noChangeAspect="1"/>
          </p:cNvSpPr>
          <p:nvPr/>
        </p:nvSpPr>
        <p:spPr>
          <a:xfrm>
            <a:off x="5978761" y="1806103"/>
            <a:ext cx="746560" cy="746559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28" idx="6"/>
            <a:endCxn id="21" idx="2"/>
          </p:cNvCxnSpPr>
          <p:nvPr/>
        </p:nvCxnSpPr>
        <p:spPr>
          <a:xfrm flipV="1">
            <a:off x="6738785" y="2192259"/>
            <a:ext cx="844471" cy="93831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4" idx="2"/>
          </p:cNvCxnSpPr>
          <p:nvPr/>
        </p:nvCxnSpPr>
        <p:spPr>
          <a:xfrm flipV="1">
            <a:off x="5120826" y="1278716"/>
            <a:ext cx="871399" cy="14368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>
            <a:spLocks noChangeAspect="1"/>
          </p:cNvSpPr>
          <p:nvPr/>
        </p:nvSpPr>
        <p:spPr>
          <a:xfrm>
            <a:off x="7583256" y="1818980"/>
            <a:ext cx="746560" cy="746558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527249" y="1350531"/>
                <a:ext cx="440594" cy="1753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249" y="1350531"/>
                <a:ext cx="440594" cy="175385"/>
              </a:xfrm>
              <a:prstGeom prst="rect">
                <a:avLst/>
              </a:prstGeom>
              <a:blipFill rotWithShape="0">
                <a:blip r:embed="rId2"/>
                <a:stretch>
                  <a:fillRect b="-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381805" y="2627879"/>
                <a:ext cx="718018" cy="1753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805" y="2627879"/>
                <a:ext cx="718018" cy="175385"/>
              </a:xfrm>
              <a:prstGeom prst="rect">
                <a:avLst/>
              </a:prstGeom>
              <a:blipFill rotWithShape="0">
                <a:blip r:embed="rId3"/>
                <a:stretch>
                  <a:fillRect b="-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749703" y="2049580"/>
                <a:ext cx="434408" cy="1802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703" y="2049580"/>
                <a:ext cx="434408" cy="180298"/>
              </a:xfrm>
              <a:prstGeom prst="rect">
                <a:avLst/>
              </a:prstGeom>
              <a:blipFill rotWithShape="0">
                <a:blip r:embed="rId4"/>
                <a:stretch>
                  <a:fillRect t="-36667" r="-43056" b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131744" y="1150335"/>
                <a:ext cx="440594" cy="1753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744" y="1150335"/>
                <a:ext cx="440594" cy="175385"/>
              </a:xfrm>
              <a:prstGeom prst="rect">
                <a:avLst/>
              </a:prstGeom>
              <a:blipFill rotWithShape="0">
                <a:blip r:embed="rId5"/>
                <a:stretch>
                  <a:fillRect l="-2778" b="-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145208" y="2049580"/>
                <a:ext cx="440594" cy="1753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208" y="2049580"/>
                <a:ext cx="440594" cy="175385"/>
              </a:xfrm>
              <a:prstGeom prst="rect">
                <a:avLst/>
              </a:prstGeom>
              <a:blipFill rotWithShape="0">
                <a:blip r:embed="rId6"/>
                <a:stretch>
                  <a:fillRect l="-1389" b="-8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/>
          <p:cNvSpPr>
            <a:spLocks noChangeAspect="1"/>
          </p:cNvSpPr>
          <p:nvPr/>
        </p:nvSpPr>
        <p:spPr>
          <a:xfrm>
            <a:off x="5992225" y="2757294"/>
            <a:ext cx="746560" cy="74656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3291840"/>
            <a:ext cx="5486400" cy="3657600"/>
          </a:xfrm>
          <a:prstGeom prst="rect">
            <a:avLst/>
          </a:prstGeom>
        </p:spPr>
      </p:pic>
      <p:cxnSp>
        <p:nvCxnSpPr>
          <p:cNvPr id="707" name="Straight Arrow Connector 706"/>
          <p:cNvCxnSpPr>
            <a:stCxn id="8" idx="6"/>
            <a:endCxn id="17" idx="2"/>
          </p:cNvCxnSpPr>
          <p:nvPr/>
        </p:nvCxnSpPr>
        <p:spPr>
          <a:xfrm>
            <a:off x="5107362" y="1565658"/>
            <a:ext cx="871399" cy="6137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1" name="Straight Arrow Connector 710"/>
          <p:cNvCxnSpPr>
            <a:stCxn id="8" idx="6"/>
            <a:endCxn id="28" idx="2"/>
          </p:cNvCxnSpPr>
          <p:nvPr/>
        </p:nvCxnSpPr>
        <p:spPr>
          <a:xfrm>
            <a:off x="5107362" y="1565658"/>
            <a:ext cx="884863" cy="156491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5" name="TextBox 714"/>
              <p:cNvSpPr txBox="1"/>
              <p:nvPr/>
            </p:nvSpPr>
            <p:spPr>
              <a:xfrm>
                <a:off x="6166209" y="3020737"/>
                <a:ext cx="440594" cy="1753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5" name="TextBox 7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09" y="3020737"/>
                <a:ext cx="440594" cy="175385"/>
              </a:xfrm>
              <a:prstGeom prst="rect">
                <a:avLst/>
              </a:prstGeom>
              <a:blipFill rotWithShape="0">
                <a:blip r:embed="rId8"/>
                <a:stretch>
                  <a:fillRect l="-2778" b="-8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2" name="Straight Arrow Connector 721"/>
          <p:cNvCxnSpPr>
            <a:stCxn id="23" idx="3"/>
            <a:endCxn id="17" idx="2"/>
          </p:cNvCxnSpPr>
          <p:nvPr/>
        </p:nvCxnSpPr>
        <p:spPr>
          <a:xfrm flipV="1">
            <a:off x="5099823" y="2179383"/>
            <a:ext cx="878938" cy="53618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Arrow Connector 724"/>
          <p:cNvCxnSpPr>
            <a:endCxn id="28" idx="2"/>
          </p:cNvCxnSpPr>
          <p:nvPr/>
        </p:nvCxnSpPr>
        <p:spPr>
          <a:xfrm>
            <a:off x="5117057" y="2684498"/>
            <a:ext cx="875168" cy="4460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Arrow Connector 735"/>
          <p:cNvCxnSpPr>
            <a:stCxn id="17" idx="6"/>
            <a:endCxn id="21" idx="2"/>
          </p:cNvCxnSpPr>
          <p:nvPr/>
        </p:nvCxnSpPr>
        <p:spPr>
          <a:xfrm>
            <a:off x="6725321" y="2179383"/>
            <a:ext cx="857935" cy="128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31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20" y="2126121"/>
            <a:ext cx="3139981" cy="3154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270" y="1166018"/>
            <a:ext cx="5970645" cy="45259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rgbClr val="0000FF"/>
                </a:solidFill>
              </a:rPr>
              <a:t>One </a:t>
            </a:r>
            <a:r>
              <a:rPr lang="en-US" sz="2400" dirty="0">
                <a:solidFill>
                  <a:srgbClr val="0000FF"/>
                </a:solidFill>
              </a:rPr>
              <a:t>hidden layer is enough </a:t>
            </a:r>
            <a:r>
              <a:rPr lang="en-US" sz="2400" dirty="0"/>
              <a:t>to </a:t>
            </a:r>
            <a:r>
              <a:rPr lang="en-US" sz="2400" i="1" dirty="0"/>
              <a:t>represent </a:t>
            </a:r>
            <a:r>
              <a:rPr lang="en-US" sz="2400" dirty="0" smtClean="0"/>
              <a:t>an </a:t>
            </a:r>
            <a:r>
              <a:rPr lang="en-US" sz="2400" dirty="0"/>
              <a:t>approximation of any function to an arbitrary degree of accuracy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So why deeper</a:t>
            </a:r>
            <a:r>
              <a:rPr lang="en-US" sz="2400" dirty="0" smtClean="0"/>
              <a:t>?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Shallow </a:t>
            </a:r>
            <a:r>
              <a:rPr lang="en-US" sz="2000" dirty="0"/>
              <a:t>net may need </a:t>
            </a:r>
            <a:r>
              <a:rPr lang="en-US" sz="2000" dirty="0">
                <a:solidFill>
                  <a:srgbClr val="0000FF"/>
                </a:solidFill>
              </a:rPr>
              <a:t>(exponentially) more </a:t>
            </a:r>
            <a:r>
              <a:rPr lang="en-US" sz="2000" dirty="0" smtClean="0">
                <a:solidFill>
                  <a:srgbClr val="0000FF"/>
                </a:solidFill>
              </a:rPr>
              <a:t>width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Shallow </a:t>
            </a:r>
            <a:r>
              <a:rPr lang="en-US" sz="2000" dirty="0"/>
              <a:t>net may </a:t>
            </a:r>
            <a:r>
              <a:rPr lang="en-US" sz="2000" dirty="0" err="1"/>
              <a:t>overfit</a:t>
            </a:r>
            <a:r>
              <a:rPr lang="en-US" sz="2000" dirty="0"/>
              <a:t> more </a:t>
            </a:r>
            <a:endParaRPr lang="en-US" sz="20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36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78978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922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24225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artificial neural network (ANN)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26295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977269" y="3429000"/>
            <a:ext cx="156375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8850" y="3174403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41026" y="3158044"/>
            <a:ext cx="27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Y</a:t>
            </a:r>
            <a:endParaRPr lang="en-US" sz="28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charset="0"/>
                      </a:rPr>
                      <m:t>𝑋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45496">
                <a:off x="5159963" y="3540992"/>
                <a:ext cx="96103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17881" t="-4138" r="-7285" b="-2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h</m:t>
                      </m:r>
                      <m:r>
                        <a:rPr lang="en-US" sz="20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764" y="2677028"/>
                <a:ext cx="1059906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5172" t="-1961" r="-8046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ie 10"/>
          <p:cNvSpPr>
            <a:spLocks noChangeAspect="1"/>
          </p:cNvSpPr>
          <p:nvPr/>
        </p:nvSpPr>
        <p:spPr>
          <a:xfrm>
            <a:off x="5009319" y="2514600"/>
            <a:ext cx="1828800" cy="1809135"/>
          </a:xfrm>
          <a:prstGeom prst="pie">
            <a:avLst/>
          </a:prstGeom>
          <a:solidFill>
            <a:srgbClr val="F9F9F9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009320" y="2514600"/>
            <a:ext cx="1828800" cy="1828800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510831" y="1266910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input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47894" y="1051466"/>
            <a:ext cx="13516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neuron</a:t>
            </a:r>
          </a:p>
          <a:p>
            <a:pPr algn="ctr"/>
            <a:r>
              <a:rPr lang="en-US" sz="2800" dirty="0" smtClean="0">
                <a:latin typeface="Karla" charset="0"/>
                <a:ea typeface="Karla" charset="0"/>
                <a:cs typeface="Karla" charset="0"/>
              </a:rPr>
              <a:t>node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91648" y="1266909"/>
            <a:ext cx="1298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Karla" charset="0"/>
                <a:ea typeface="Karla" charset="0"/>
                <a:cs typeface="Karla" charset="0"/>
              </a:rPr>
              <a:t>output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67803" y="2235085"/>
            <a:ext cx="3249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Affine transformation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0466" y="4886328"/>
            <a:ext cx="10012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activation function. So far we have only talked about sigmoid as an activation function but there are other choices.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6459" y="2634491"/>
            <a:ext cx="161614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Activation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64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0.11679 -0.175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" y="-87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520000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13" grpId="1"/>
      <p:bldP spid="11" grpId="0" animBg="1"/>
      <p:bldP spid="14" grpId="0" animBg="1"/>
      <p:bldP spid="14" grpId="1" animBg="1"/>
      <p:bldP spid="18" grpId="0"/>
      <p:bldP spid="19" grpId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743771" y="4110789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458341"/>
            <a:chOff x="3312867" y="1299411"/>
            <a:chExt cx="3996394" cy="2261916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26" idx="2"/>
            </p:cNvCxnSpPr>
            <p:nvPr/>
          </p:nvCxnSpPr>
          <p:spPr>
            <a:xfrm>
              <a:off x="5141667" y="2213812"/>
              <a:ext cx="2167594" cy="134751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4299129" y="3587929"/>
            <a:ext cx="2576623" cy="1701954"/>
            <a:chOff x="3312867" y="488446"/>
            <a:chExt cx="3996394" cy="2639765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>
              <a:stCxn id="17" idx="6"/>
              <a:endCxn id="26" idx="2"/>
            </p:cNvCxnSpPr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6"/>
            <a:endCxn id="14" idx="2"/>
          </p:cNvCxnSpPr>
          <p:nvPr/>
        </p:nvCxnSpPr>
        <p:spPr>
          <a:xfrm flipV="1">
            <a:off x="2922866" y="2719136"/>
            <a:ext cx="1376263" cy="198120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>
            <a:spLocks noChangeAspect="1"/>
          </p:cNvSpPr>
          <p:nvPr/>
        </p:nvSpPr>
        <p:spPr>
          <a:xfrm>
            <a:off x="6875752" y="299838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253" y="3409635"/>
                <a:ext cx="686092" cy="284758"/>
              </a:xfrm>
              <a:prstGeom prst="rect">
                <a:avLst/>
              </a:prstGeom>
              <a:blipFill rotWithShape="0">
                <a:blip r:embed="rId4"/>
                <a:stretch>
                  <a:fillRect t="-23404" r="-8850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192615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33248" y="1369426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2085741"/>
                <a:ext cx="3711554" cy="557332"/>
              </a:xfrm>
              <a:prstGeom prst="rect">
                <a:avLst/>
              </a:prstGeom>
              <a:blipFill rotWithShape="0">
                <a:blip r:embed="rId7"/>
                <a:stretch>
                  <a:fillRect b="-16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r>
                        <a:rPr lang="en-US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224" y="4978955"/>
                <a:ext cx="3711554" cy="834844"/>
              </a:xfrm>
              <a:prstGeom prst="rect">
                <a:avLst/>
              </a:prstGeom>
              <a:blipFill rotWithShape="0">
                <a:blip r:embed="rId8"/>
                <a:stretch>
                  <a:fillRect l="-3284" t="-14599" b="-25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𝑔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163" y="3386157"/>
                <a:ext cx="1500780" cy="284437"/>
              </a:xfrm>
              <a:prstGeom prst="rect">
                <a:avLst/>
              </a:prstGeom>
              <a:blipFill rotWithShape="0">
                <a:blip r:embed="rId9"/>
                <a:stretch>
                  <a:fillRect t="-23404" r="-2033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8160205" y="4095303"/>
            <a:ext cx="169469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Output function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8843543" y="3744479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ℒ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b="0" i="0" smtClean="0"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154" y="3375907"/>
                <a:ext cx="1500780" cy="284437"/>
              </a:xfrm>
              <a:prstGeom prst="rect">
                <a:avLst/>
              </a:prstGeom>
              <a:blipFill rotWithShape="0">
                <a:blip r:embed="rId10"/>
                <a:stretch>
                  <a:fillRect t="-26087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9797132" y="3528375"/>
            <a:ext cx="45721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93485" y="4090880"/>
            <a:ext cx="14221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Loss function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0704577" y="3740055"/>
            <a:ext cx="0" cy="35082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755677" y="5812742"/>
            <a:ext cx="1001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output layer and the loss function. So far we consider sigmoid as the output and log-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bernouli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4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0" grpId="0"/>
      <p:bldP spid="51" grpId="0" animBg="1"/>
      <p:bldP spid="55" grpId="0"/>
      <p:bldP spid="62" grpId="0" animBg="1"/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4299129" y="4110788"/>
            <a:ext cx="2555358" cy="1179095"/>
            <a:chOff x="3312867" y="1299411"/>
            <a:chExt cx="3963412" cy="18288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1" idx="6"/>
              <a:endCxn id="17" idx="2"/>
            </p:cNvCxnSpPr>
            <p:nvPr/>
          </p:nvCxnSpPr>
          <p:spPr>
            <a:xfrm flipV="1">
              <a:off x="5141667" y="2213810"/>
              <a:ext cx="2134612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299129" y="2129588"/>
            <a:ext cx="2576623" cy="1179095"/>
            <a:chOff x="3312867" y="1299411"/>
            <a:chExt cx="3996394" cy="1828800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4" idx="6"/>
              <a:endCxn id="67" idx="2"/>
            </p:cNvCxnSpPr>
            <p:nvPr/>
          </p:nvCxnSpPr>
          <p:spPr>
            <a:xfrm flipV="1">
              <a:off x="5141667" y="2208495"/>
              <a:ext cx="2167594" cy="53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7" idx="2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smtClean="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Arrow Connector 68"/>
          <p:cNvCxnSpPr>
            <a:stCxn id="14" idx="6"/>
            <a:endCxn id="61" idx="2"/>
          </p:cNvCxnSpPr>
          <p:nvPr/>
        </p:nvCxnSpPr>
        <p:spPr>
          <a:xfrm>
            <a:off x="5478224" y="2719136"/>
            <a:ext cx="1376263" cy="20267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1" idx="6"/>
            <a:endCxn id="67" idx="2"/>
          </p:cNvCxnSpPr>
          <p:nvPr/>
        </p:nvCxnSpPr>
        <p:spPr>
          <a:xfrm flipV="1">
            <a:off x="5478224" y="2715708"/>
            <a:ext cx="1397528" cy="198462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2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24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129589"/>
            <a:ext cx="2576623" cy="1179095"/>
            <a:chOff x="3312867" y="1299411"/>
            <a:chExt cx="3996394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2213810"/>
              <a:ext cx="2167594" cy="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99129" y="41107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4299129" y="212958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4" idx="6"/>
          </p:cNvCxnSpPr>
          <p:nvPr/>
        </p:nvCxnSpPr>
        <p:spPr>
          <a:xfrm>
            <a:off x="2901601" y="2719137"/>
            <a:ext cx="1397528" cy="198119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2544425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4561835"/>
                <a:ext cx="1134018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493308"/>
                <a:ext cx="686092" cy="280333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82" y="2580635"/>
                <a:ext cx="695861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46" y="4553810"/>
                <a:ext cx="695861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1522530" y="1327484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1369426"/>
            <a:ext cx="21704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1366851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110788"/>
            <a:ext cx="2555360" cy="1179095"/>
            <a:chOff x="3439720" y="1249823"/>
            <a:chExt cx="3963415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6854487" y="3633477"/>
            <a:ext cx="2576623" cy="1701954"/>
            <a:chOff x="3312867" y="488446"/>
            <a:chExt cx="3996394" cy="2639765"/>
          </a:xfrm>
        </p:grpSpPr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V="1">
              <a:off x="5141667" y="488446"/>
              <a:ext cx="2167594" cy="172536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2922864" y="2126160"/>
            <a:ext cx="5131983" cy="2574176"/>
            <a:chOff x="-2818142" y="1299411"/>
            <a:chExt cx="7959809" cy="3992599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219129"/>
              <a:ext cx="2134615" cy="307288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</p:cNvCxnSpPr>
          <p:nvPr/>
        </p:nvCxnSpPr>
        <p:spPr>
          <a:xfrm>
            <a:off x="8054847" y="2715708"/>
            <a:ext cx="1376263" cy="96000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2574166"/>
                <a:ext cx="695861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493" y="4553809"/>
                <a:ext cx="695861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>
            <a:spLocks noChangeAspect="1"/>
          </p:cNvSpPr>
          <p:nvPr/>
        </p:nvSpPr>
        <p:spPr>
          <a:xfrm>
            <a:off x="9452375" y="3043928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1366851"/>
            <a:ext cx="21704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  <a:endParaRPr lang="en-US" sz="24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46366" y="2449260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35270" y="4458644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55677" y="5812742"/>
            <a:ext cx="1001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We will talk later about the choice of the number of layers.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1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2922864" y="2204535"/>
            <a:ext cx="5131983" cy="2966064"/>
            <a:chOff x="-2818142" y="1299411"/>
            <a:chExt cx="7959809" cy="4600426"/>
          </a:xfrm>
        </p:grpSpPr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Arrow Connector 67"/>
            <p:cNvCxnSpPr>
              <a:stCxn id="58" idx="6"/>
              <a:endCxn id="14" idx="2"/>
            </p:cNvCxnSpPr>
            <p:nvPr/>
          </p:nvCxnSpPr>
          <p:spPr>
            <a:xfrm flipV="1">
              <a:off x="-2818142" y="2358150"/>
              <a:ext cx="2098471" cy="354168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368" y="2594910"/>
                <a:ext cx="695861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artificial neural network (ANN)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22506" y="2599852"/>
            <a:ext cx="2553320" cy="1179095"/>
            <a:chOff x="3312867" y="1299411"/>
            <a:chExt cx="3960251" cy="182880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312867" y="1299411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>
              <a:stCxn id="4" idx="6"/>
              <a:endCxn id="14" idx="2"/>
            </p:cNvCxnSpPr>
            <p:nvPr/>
          </p:nvCxnSpPr>
          <p:spPr>
            <a:xfrm flipV="1">
              <a:off x="5141667" y="1745005"/>
              <a:ext cx="2131451" cy="46880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>
            <a:stCxn id="4" idx="6"/>
            <a:endCxn id="11" idx="2"/>
          </p:cNvCxnSpPr>
          <p:nvPr/>
        </p:nvCxnSpPr>
        <p:spPr>
          <a:xfrm>
            <a:off x="2901601" y="3189400"/>
            <a:ext cx="1397526" cy="243224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387" y="3014688"/>
                <a:ext cx="695861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677" y="5032098"/>
                <a:ext cx="1134018" cy="276999"/>
              </a:xfrm>
              <a:prstGeom prst="rect">
                <a:avLst/>
              </a:prstGeom>
              <a:blipFill rotWithShape="0"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76" y="3963571"/>
                <a:ext cx="686092" cy="280333"/>
              </a:xfrm>
              <a:prstGeom prst="rect">
                <a:avLst/>
              </a:prstGeom>
              <a:blipFill rotWithShape="0"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275826" y="2297595"/>
            <a:ext cx="1179095" cy="1179095"/>
            <a:chOff x="4299129" y="2129588"/>
            <a:chExt cx="1179095" cy="1179095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4299129" y="21295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9482" y="2580635"/>
                  <a:ext cx="69586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4299127" y="5032098"/>
            <a:ext cx="1179095" cy="1179095"/>
            <a:chOff x="4299129" y="4110788"/>
            <a:chExt cx="1179095" cy="1179095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TextBox 43"/>
          <p:cNvSpPr txBox="1"/>
          <p:nvPr/>
        </p:nvSpPr>
        <p:spPr>
          <a:xfrm>
            <a:off x="1522530" y="922533"/>
            <a:ext cx="16215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Input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25600" y="964475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1, 3 nodes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44815" y="961900"/>
            <a:ext cx="19669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utput layer 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743769" y="4581051"/>
            <a:ext cx="2555358" cy="1179095"/>
            <a:chOff x="3439720" y="1249823"/>
            <a:chExt cx="3963412" cy="1828800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439720" y="1249823"/>
              <a:ext cx="1828800" cy="1828800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/>
            <p:cNvCxnSpPr>
              <a:stCxn id="58" idx="6"/>
              <a:endCxn id="11" idx="2"/>
            </p:cNvCxnSpPr>
            <p:nvPr/>
          </p:nvCxnSpPr>
          <p:spPr>
            <a:xfrm>
              <a:off x="5268520" y="2164224"/>
              <a:ext cx="2134612" cy="67932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w="lg" len="lg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/>
          <p:cNvCxnSpPr>
            <a:stCxn id="67" idx="6"/>
            <a:endCxn id="74" idx="2"/>
          </p:cNvCxnSpPr>
          <p:nvPr/>
        </p:nvCxnSpPr>
        <p:spPr>
          <a:xfrm>
            <a:off x="8054847" y="2794083"/>
            <a:ext cx="1365318" cy="134857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54487" y="4142659"/>
            <a:ext cx="2565678" cy="2041860"/>
            <a:chOff x="6854487" y="3672396"/>
            <a:chExt cx="2565678" cy="2041860"/>
          </a:xfrm>
        </p:grpSpPr>
        <p:grpSp>
          <p:nvGrpSpPr>
            <p:cNvPr id="60" name="Group 59"/>
            <p:cNvGrpSpPr/>
            <p:nvPr/>
          </p:nvGrpSpPr>
          <p:grpSpPr>
            <a:xfrm>
              <a:off x="6854487" y="3672396"/>
              <a:ext cx="2565678" cy="2041860"/>
              <a:chOff x="3312867" y="548811"/>
              <a:chExt cx="3979419" cy="3166965"/>
            </a:xfrm>
          </p:grpSpPr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3312867" y="1886976"/>
                <a:ext cx="1828800" cy="1828800"/>
              </a:xfrm>
              <a:prstGeom prst="ellipse">
                <a:avLst/>
              </a:prstGeom>
              <a:noFill/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>
                <a:stCxn id="61" idx="6"/>
                <a:endCxn id="74" idx="2"/>
              </p:cNvCxnSpPr>
              <p:nvPr/>
            </p:nvCxnSpPr>
            <p:spPr>
              <a:xfrm flipV="1">
                <a:off x="5141667" y="548811"/>
                <a:ext cx="2150619" cy="2252566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headEnd w="lg" len="lg"/>
                <a:tailEnd type="triangle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93" y="4971822"/>
                  <a:ext cx="69586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Oval 73"/>
          <p:cNvSpPr>
            <a:spLocks noChangeAspect="1"/>
          </p:cNvSpPr>
          <p:nvPr/>
        </p:nvSpPr>
        <p:spPr>
          <a:xfrm>
            <a:off x="9420165" y="3553111"/>
            <a:ext cx="1179095" cy="1179095"/>
          </a:xfrm>
          <a:prstGeom prst="ellipse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388223" y="961900"/>
            <a:ext cx="2170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latin typeface="Karla" charset="0"/>
                <a:ea typeface="Karla" charset="0"/>
                <a:cs typeface="Karla" charset="0"/>
              </a:rPr>
              <a:t>hidden layer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</a:p>
          <a:p>
            <a:pPr algn="ctr"/>
            <a:r>
              <a:rPr lang="en-US" sz="2400" i="1" dirty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2400" i="1" dirty="0" smtClean="0">
                <a:latin typeface="Karla" charset="0"/>
                <a:ea typeface="Karla" charset="0"/>
                <a:cs typeface="Karla" charset="0"/>
              </a:rPr>
              <a:t> nodes</a:t>
            </a:r>
            <a:endParaRPr lang="en-US" sz="2400" i="1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995029" y="3963571"/>
            <a:ext cx="6837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mr-IN" sz="2400" smtClean="0">
                <a:latin typeface="Karla" charset="0"/>
                <a:ea typeface="Karla" charset="0"/>
                <a:cs typeface="Karla" charset="0"/>
              </a:rPr>
              <a:t>…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220313" y="3618593"/>
            <a:ext cx="1179095" cy="1179095"/>
            <a:chOff x="4299129" y="4110788"/>
            <a:chExt cx="1179095" cy="1179095"/>
          </a:xfrm>
        </p:grpSpPr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Straight Arrow Connector 48"/>
          <p:cNvCxnSpPr>
            <a:stCxn id="4" idx="6"/>
            <a:endCxn id="47" idx="2"/>
          </p:cNvCxnSpPr>
          <p:nvPr/>
        </p:nvCxnSpPr>
        <p:spPr>
          <a:xfrm>
            <a:off x="2901601" y="3189400"/>
            <a:ext cx="1318712" cy="101874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3"/>
            <a:endCxn id="47" idx="2"/>
          </p:cNvCxnSpPr>
          <p:nvPr/>
        </p:nvCxnSpPr>
        <p:spPr>
          <a:xfrm flipV="1">
            <a:off x="2889695" y="4208141"/>
            <a:ext cx="1330618" cy="9624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6820239" y="3592017"/>
            <a:ext cx="1179095" cy="1179095"/>
            <a:chOff x="4299129" y="4110788"/>
            <a:chExt cx="1179095" cy="1179095"/>
          </a:xfrm>
        </p:grpSpPr>
        <p:sp>
          <p:nvSpPr>
            <p:cNvPr id="56" name="Oval 55"/>
            <p:cNvSpPr>
              <a:spLocks noChangeAspect="1"/>
            </p:cNvSpPr>
            <p:nvPr/>
          </p:nvSpPr>
          <p:spPr>
            <a:xfrm>
              <a:off x="4299129" y="4110788"/>
              <a:ext cx="1179095" cy="1179095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0746" y="4553810"/>
                  <a:ext cx="69586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Straight Arrow Connector 62"/>
          <p:cNvCxnSpPr>
            <a:stCxn id="56" idx="6"/>
            <a:endCxn id="74" idx="2"/>
          </p:cNvCxnSpPr>
          <p:nvPr/>
        </p:nvCxnSpPr>
        <p:spPr>
          <a:xfrm flipV="1">
            <a:off x="7999334" y="4142659"/>
            <a:ext cx="1420831" cy="3890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lg" len="lg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0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E99DB181-9E97-8B4F-BEDB-E81A7653B87A}" vid="{9EBCF11D-E927-DF4D-A96A-B65D3BA194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GEC_template</Template>
  <TotalTime>6702</TotalTime>
  <Words>1264</Words>
  <Application>Microsoft Macintosh PowerPoint</Application>
  <PresentationFormat>Widescreen</PresentationFormat>
  <Paragraphs>390</Paragraphs>
  <Slides>45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Calibri</vt:lpstr>
      <vt:lpstr>Cambria Math</vt:lpstr>
      <vt:lpstr>Karla</vt:lpstr>
      <vt:lpstr>Times</vt:lpstr>
      <vt:lpstr>Times New Roman</vt:lpstr>
      <vt:lpstr>Arial</vt:lpstr>
      <vt:lpstr>GEC_template</vt:lpstr>
      <vt:lpstr>Equation</vt:lpstr>
      <vt:lpstr>Lecture 2: Neural Networks;  Design</vt:lpstr>
      <vt:lpstr>Outline  </vt:lpstr>
      <vt:lpstr>Outline  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Anatomy of artificial neural network (ANN)</vt:lpstr>
      <vt:lpstr>Representation</vt:lpstr>
      <vt:lpstr>Learning Multiple Components</vt:lpstr>
      <vt:lpstr>Depth = Repeated Compositions</vt:lpstr>
      <vt:lpstr>Neural Networks</vt:lpstr>
      <vt:lpstr>Design Choices</vt:lpstr>
      <vt:lpstr>Design Choices</vt:lpstr>
      <vt:lpstr>Activation function</vt:lpstr>
      <vt:lpstr>Activation function</vt:lpstr>
      <vt:lpstr>Beyond Linear Models</vt:lpstr>
      <vt:lpstr>Traditional ML</vt:lpstr>
      <vt:lpstr>Deep Learning</vt:lpstr>
      <vt:lpstr>Activation function</vt:lpstr>
      <vt:lpstr>Relu and Softplus</vt:lpstr>
      <vt:lpstr>Generalized ReLU</vt:lpstr>
      <vt:lpstr>Maxout </vt:lpstr>
      <vt:lpstr>Design Choices</vt:lpstr>
      <vt:lpstr>Loss Function</vt:lpstr>
      <vt:lpstr>Cost Function</vt:lpstr>
      <vt:lpstr>Cost Function</vt:lpstr>
      <vt:lpstr>Design Choices</vt:lpstr>
      <vt:lpstr>Output Units</vt:lpstr>
      <vt:lpstr>Link function</vt:lpstr>
      <vt:lpstr>Output Units</vt:lpstr>
      <vt:lpstr>Output Units</vt:lpstr>
      <vt:lpstr>Link function multi-class problem</vt:lpstr>
      <vt:lpstr>Output Units</vt:lpstr>
      <vt:lpstr>Output Units</vt:lpstr>
      <vt:lpstr>Output Units</vt:lpstr>
      <vt:lpstr>Design Choices</vt:lpstr>
      <vt:lpstr>NN in action. Some examples</vt:lpstr>
      <vt:lpstr>NN in action. Some examples</vt:lpstr>
      <vt:lpstr>Universal Approximation Theorem</vt:lpstr>
      <vt:lpstr>Better Generalization with Depth</vt:lpstr>
      <vt:lpstr>Large, Shallow Nets Overfit More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267</cp:revision>
  <cp:lastPrinted>2018-03-05T02:43:56Z</cp:lastPrinted>
  <dcterms:created xsi:type="dcterms:W3CDTF">2017-11-02T16:57:55Z</dcterms:created>
  <dcterms:modified xsi:type="dcterms:W3CDTF">2018-10-23T12:02:37Z</dcterms:modified>
</cp:coreProperties>
</file>